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9" r:id="rId4"/>
    <p:sldId id="259" r:id="rId5"/>
    <p:sldId id="256" r:id="rId6"/>
    <p:sldId id="264" r:id="rId7"/>
    <p:sldId id="266" r:id="rId8"/>
    <p:sldId id="265" r:id="rId9"/>
    <p:sldId id="263" r:id="rId10"/>
    <p:sldId id="261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EB"/>
    <a:srgbClr val="5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8"/>
    <p:restoredTop sz="94727"/>
  </p:normalViewPr>
  <p:slideViewPr>
    <p:cSldViewPr snapToGrid="0" snapToObjects="1">
      <p:cViewPr>
        <p:scale>
          <a:sx n="90" d="100"/>
          <a:sy n="90" d="100"/>
        </p:scale>
        <p:origin x="280" y="2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2178 24575,'0'-7'0,"20"-25"0,-8 16 0,39-51 0,-7 14-854,-7 11 1,3-2 853,-1 0 0,2 1 0,2-3 0,3 2 0,4 2 0,-3 3 0,12-16-35,24 1 35,-34 22 0,31-23 0,-3 6-609,-36 18 1,1-2 608,5-2 0,-3 2 0,12-13 0,-8 5 0,1 0 0,7-5 0,-9 3 0,2-1 0,-6 9 0,-1 0 0,2-9 0,1 1-62,-4 12 1,-1 2 61,15-23 1173,-7 22-1173,-12-6 443,-10 14-443,20-24 1321,-28 28-1321,9-13 145,-7 5-145,-4-3 0,0 7 0,-7-4 0,-2 13 0,1-8 0,8-10 0,-7 15 0,15-27 0,-6 12 0,14-12 0,-4-8 0,9 11 0,-14 5 0,4 4 0,-6 13 0,15-21 0,-11 21 0,0-10 0,-15 24 0,-9 1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24575,'62'-5'0,"2"4"0,26-1 0,10 1 0,-4 0 0,-18 2 0,1 1 0,-1 1-889,-1-3 1,18-1 0,3 0 0,-14 1 0,-28 2 888,-25 4 1362,-20-3-1362,3-2 723,-6 2-723,3-3 0,-4 0 0,4 0 2356,0 0-2356,4 0 0,6 0 0,1 0 0,-4 0 0,8 0 0,4 0 0,0 0 0,3 3 0,5-2 0,-3 8 0,17-2 0,-10 0 0,-9-1 0,15 1 0,1 1 0,40 8 0,-20-8 0,-11 2 0,-20-9 0,5 9 0,-15-8 0,41 11 0,-41-11 0,43 11 0,-27-11 0,9 7 0,2 1 0,9-1 0,33 4-542,-13 1 542,-23-6 0,13 1 0,-25 3 0,14-3 0,-16-2 0,7 4 0,1-7 0,-26 0 542,21-1-542,-29 0 0,-6-2 0,-1 2 0,1 1 0,6 1 0,1 2 0,0-2 0,0-2 0,-8-3 0,-2 4 0,8-4 0,-8 4 0,6-4 0,-4 3 0,-6-2 0,2 2 0,-3 0 0,1-2 0,-1 2 0,0-3 0,1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24575,'9'4'0,"38"5"-9831,-4-2 8341,10 5 4281,18-11-2791,-14 11 0,24-3 861,-29 0 1,0 2-862,33 7 0,9 0 0,-29-3 0,-4 1 0,-23 1 0,10-7 6773,-14 10-6773,1-12 34,-1 14-34,9-6 0,-18 1 0,15-2 0,-24-6 0,17-2 0,-6 2 0,0-4 0,-6 1 0,5 2 0,-10-3 0,10 4 0,-8-4 0,-4 3 0,-1-7 0,0 7 0,9-2 0,-2-1 0,12 6 0,11 0 0,-16-3 0,20 7 0,-24-9 0,25 1 0,-17 2 0,15-3 0,-19-1 0,4 0 0,3 0 0,-14-3 0,4 3 0,-14-5 0,3 0 0,-4 0 0,0 0 0,0 0 0,-4 4 0,3-3 0,-3 3 0,4-4 0,0 4 0,0-3 0,0 3 0,0 0 0,4-3 0,-3 7 0,4-7 0,-1 7 0,21 0 0,-10 2 0,22 3 0,-6-1 0,-9-1 0,41 14 0,-21-8 0,1 0 0,39 13-545,-24-11 1,-1-2 544,15 0 0,1 1 0,-29-8 0,-8-3 0,-29-3 0,9-3 0,-11 3 0,-5-4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24575,'10'0'0,"8"0"0,36 0 0,-24 3 0,50-2 0,-20 9 0,-11-5 0,3 0-1021,41 11 1021,-33-7 0,-1 0 0,23 6 0,-5-1 0,-17 0 0,-18-9 0,-7 4 0,3-4 0,-26 3 1021,5-3-1021,-10-2 0,-3 0 0,3-2 0,-3 2 0,0 1 0,2-4 0,-5 7 0,6-6 0,0 5 0,4-2 0,4 3 0,6 2 0,-5-2 0,10 2 0,-13-1 0,19 5 0,-11-4 0,13 5 0,-6-5 0,-5 0 0,-6-1 0,13 2 0,-8 3 0,23 2 0,-4 7 0,-10-12 0,17 7 0,-32-12 0,20 6 0,-26-7 0,15 4 0,-12-3 0,14 4 0,-8 1 0,3-4 0,23 14 0,-18-12 0,23 10 0,-22-8 0,0-5 0,-9 2 0,30-2 0,-31-1 0,32 5 0,-37-8 0,4 6 0,-10-6 0,3 5 0,-1-5 0,1 6 0,1-3 0,9 7 0,-3-3 0,13 5 0,-8-5 0,0 1 0,15 1 0,-18-2 0,13 2 0,6 3 0,-18-4 0,35 7 0,-36-8 0,29 10 0,-29-12 0,39 19 0,-36-18 0,27 10 0,-27-9 0,1-3 0,3 3 0,-13-4 0,4 1 0,-10 2 0,3-6 0,-2 5 0,3-5 0,6 9 0,-7-6 0,7 7 0,-6-7 0,0 2 0,0-5 0,3 6 0,-2-3 0,12 3 0,-8-3 0,14 3 0,-8-1 0,28 12 0,-17-10 0,38 19 0,-37-24 0,16 12 0,3 1 0,11-6 0,5 6 0,5 0 0,-20-6 0,-2-2-3392,2 4 0,-3-2 3392,23-1 0,-35 1 0,-11-9 0,-9 6 0,-3-6 0,-12 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2583 24575,'-4'-3'0,"0"-2"0,4-5 0,0 1 0,0-5 0,12-14 0,4-18 0,3 7 0,9-30 0,-6-2-1353,3 11 1,2-6 1352,-2-13 0,1-5-734,-2 22 0,3-1 0,-2 0 734,0-4 0,-1-1 0,-2 4 0,3-4 0,0 2-807,5-9 0,1 0 807,-3 11 0,0 1 0,6-9 0,1-1 0,2 1 0,0 3-2312,-8 13 0,0 3 2312,1 1 0,-1 3 867,15-30-867,-19 34 0,-2 1 0,7-15 1863,5 3-1863,-13 3 1395,11-4-1395,-6-2 6667,1 5-6667,0 12 353,-12 11-353,-2 16 0,-6 0 0,3 3 0,-4 2 0,-3 2 0,2 4 0,2-9 0,3 4 0,-3-6 0,2 8 0,-6 0 0,3 3 0,-3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1320 24575,'0'-9'0,"0"-5"0,0 4 0,0-7 0,4 7 0,1-7 0,4 2 0,0-3 0,6-8 0,-5 6 0,10-5 0,-10 6 0,3 5 0,-4 1 0,4 0 0,-3-1 0,3-1 0,-4 2 0,0 4 0,0-4 0,0-1 0,4-5 0,-3 1 0,3 0 0,-4 3 0,10-13 0,-7 15 0,7-16 0,-10 19 0,0-3 0,0 4 0,0-5 0,0 8 0,-4-6 0,7 3 0,-2-5 0,4-5 0,-1 5 0,-4 1 0,20-29 0,-10 14 0,14-19 0,0 0 0,-9 15 0,20-26 0,-1 2 0,-24 28 0,23-24 0,0 2 0,-25 27 0,24-22 0,-32 35 0,4 1 0,-3 0 0,3 0 0,0 0 0,-3-4 0,7 2 0,-7-2 0,7 4 0,-3 0 0,0 0 0,-1 0 0,-4-1 0,4 1 0,-3 0 0,3 4 0,-8-3 0,3 7 0,-7-7 0,7 7 0,1-7 0,1 3 0,3 0 0,-4-4 0,0 8 0,0-3 0,0 4 0,-4-4 0,3 3 0,-3-3 0,4 4 0,0 0 0,4 0 0,1 0 0,12 0 0,-10-4 0,16 3 0,-21-3 0,10 4 0,-12 0 0,0 0 0,0 0 0,0 0 0,0 0 0,0 0 0,0 0 0,0 0 0,0 0 0,0 4 0,0-3 0,0 3 0,0-4 0,-4 4 0,3-3 0,-3 3 0,4 0 0,0-3 0,0 7 0,0-3 0,4 0 0,-7 3 0,6-7 0,-7 3 0,4 0 0,0 1 0,0 4 0,11 1 0,-8-1 0,8 1 0,-7-1 0,1 0 0,4 4 0,5 1 0,-4 5 0,3-5 0,-8-1 0,3-4 0,-7 0 0,7 0 0,-3 0 0,4 4 0,-3-7 0,-2 6 0,-4-7 0,12 12 0,-9-6 0,13 6 0,-15-8 0,3 0 0,0 0 0,1 0 0,4 0 0,0 4 0,-4-3 0,-1-1 0,-4-1 0,0-3 0,0 4 0,0 0 0,0 0 0,8 8 0,-6-6 0,10 10 0,-11-11 0,8 3 0,-4 0 0,0-3 0,23 31 0,-26-25 0,21 21 0,-27-28 0,0 0 0,3-4 0,-7 3 0,7-3 0,-7 4 0,7-4 0,-7 3 0,7 1 0,-3 1 0,0 3 0,3-4 0,-7 0 0,7-4 0,-3 3 0,0-3 0,3 4 0,-7 0 0,11 4 0,-10-3 0,10-1 0,-11-1 0,7-3 0,-7 4 0,7 0 0,-7 0 0,7-4 0,-3 3 0,0-3 0,3 4 0,-7 0 0,7-4 0,-7 3 0,7-7 0,-7 7 0,3-3 0,0 0 0,-3 3 0,7-7 0,-7 7 0,3-3 0,0 0 0,1-1 0,0 0 0,3 1 0,-3 4 0,4 0 0,-4 0 0,3 0 0,-4 0 0,1 0 0,3-4 0,-7 3 0,7-7 0,-7 7 0,3-3 0,0 0 0,-3 3 0,7-7 0,-7 7 0,3-3 0,0 0 0,-3 3 0,3-7 0,-4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5D5-0C59-DD4E-9826-9758402C8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0FDE7-E1C1-BF41-8988-B017AEA8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E2154-0A9D-0E46-B04A-E583DD48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A8F1-5E82-F346-A0CF-34EECF4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06DD-E5BB-2D4B-902E-5AC4C709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9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893-BB39-1A49-9D6C-4D680F04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73E54-4B30-1144-9362-9FFA118A8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CAF9D-1EE3-8F41-BE52-09BEB590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4A4-83DF-2B4E-81A1-A85031B3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43EC0-AC92-4D46-B009-48DBCBD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CE110-1832-4147-8B4F-0CDA94C2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E70D-7756-EC44-AAD4-61458D3F9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DAA38-D02E-564E-AED9-5E884DCD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350E-5CD8-E940-9AD5-33F4D282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BBB3-56A7-E247-9FFE-797A31D8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96D6-0AEB-8246-BA36-3581CF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47BD-97CB-3C4E-8EA9-742EEDF5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3549-9943-D94D-AE0B-BFC9A820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7C4A-D92D-A440-8E3F-CAC1ED6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23D7-101D-8A46-8A72-DF04029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76C9-EF55-3245-889C-7626A790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5F409-0015-6646-8035-5DE9D8B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156E-E460-E041-81E7-B2DFF00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B258-0665-354D-97F7-50D5D23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7EB29-AD2B-0649-992B-DBAD682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A4A-EEA1-A348-AC29-B5F9CE5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D933-E51D-BB43-9AAE-B4FE8099C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DEA85-DF7F-4B45-9397-4B91BCCCE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686DA-E0E9-4047-AE73-4AFCBB35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14FD-943D-4347-AD20-F7D85949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5536-4684-3B49-B41D-9015782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EF-FF13-CF43-9D81-945B5441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A09E-2FB6-0C4E-AC70-9CBB38F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FA21-D42D-B448-B1BE-3DED6BF94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E4DFF-560A-8549-B62D-BD6D02AB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19940-CE10-B344-A113-5AFD2057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26BDF-975C-284C-9A3D-D716C49F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5E89D-9E63-B740-9C90-76188748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3FA65-FAAF-5744-9530-EFB07C65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E847-7B1F-3A4E-A2A7-08B2C41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2E9A-897F-0F4F-BC03-CC0224E8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842A-99F1-1F46-8D45-634816F0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A175-0317-B346-9D3C-111587CD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B627D-0A41-FA42-9BBD-8D57741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3DA0A-2ECF-9A48-B78F-B9AF697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A0DD-930E-EA4A-AF71-7917F6B1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61A1-BB73-134D-BEFA-4BBF798E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420-8E76-594B-A324-14709A04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C7C8-1567-E14C-A092-26CCD7A32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09ACE-0EDF-A54E-9700-8DE3C4D5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B9F8A-7F9C-EC47-8469-205752C7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8291-B677-0B4B-A9B0-B44F1058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B6BF-D8CF-9B49-95FC-C3ED8609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EC91E-4AB6-184E-A3F7-8F7FB07F3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F6E53-8309-A14F-A8C1-41E6A424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60D6-C56C-2C41-9D21-7F9551A7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9C091-7EA1-1444-A171-E4C5B1DA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394CF-914F-0549-8212-E28CEA2A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75E0E-7E03-9C46-A50F-CCEE18CC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CEFDE-89FA-D449-9C72-3BB5EA98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EB94-A148-F745-8A13-EF207596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EE56-0533-7F4C-9770-32EBA890A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8229-9BB4-A547-98EA-0188990D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1237A-F970-7E47-BA88-1347D7A0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96"/>
          <a:stretch/>
        </p:blipFill>
        <p:spPr>
          <a:xfrm>
            <a:off x="-1" y="-1"/>
            <a:ext cx="12205273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6FD8E-058C-E145-8C4B-991FD032A96F}"/>
              </a:ext>
            </a:extLst>
          </p:cNvPr>
          <p:cNvSpPr txBox="1"/>
          <p:nvPr/>
        </p:nvSpPr>
        <p:spPr>
          <a:xfrm>
            <a:off x="935665" y="1222745"/>
            <a:ext cx="53269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Housing Price Prediction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Kings County,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E68-C05D-B94F-8E24-CAD3A3FB92AF}"/>
              </a:ext>
            </a:extLst>
          </p:cNvPr>
          <p:cNvSpPr txBox="1"/>
          <p:nvPr/>
        </p:nvSpPr>
        <p:spPr>
          <a:xfrm>
            <a:off x="7459370" y="6200430"/>
            <a:ext cx="442709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Bobby Williams  &amp; Clair Marie Wholean</a:t>
            </a:r>
          </a:p>
        </p:txBody>
      </p:sp>
    </p:spTree>
    <p:extLst>
      <p:ext uri="{BB962C8B-B14F-4D97-AF65-F5344CB8AC3E}">
        <p14:creationId xmlns:p14="http://schemas.microsoft.com/office/powerpoint/2010/main" val="363613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293773" y="1042097"/>
            <a:ext cx="1795884" cy="9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293772" y="2280885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100 SF, the house price goes up by $25,000.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550905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29E9F4-9559-D34B-BCA2-4A156F432C9F}"/>
              </a:ext>
            </a:extLst>
          </p:cNvPr>
          <p:cNvCxnSpPr>
            <a:cxnSpLocks/>
          </p:cNvCxnSpPr>
          <p:nvPr/>
        </p:nvCxnSpPr>
        <p:spPr>
          <a:xfrm>
            <a:off x="7253573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E85DF1-2494-BA41-A3AF-56C781DD91DC}"/>
              </a:ext>
            </a:extLst>
          </p:cNvPr>
          <p:cNvSpPr txBox="1"/>
          <p:nvPr/>
        </p:nvSpPr>
        <p:spPr>
          <a:xfrm>
            <a:off x="4784091" y="1042098"/>
            <a:ext cx="2083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90E90-20B3-0747-82A6-D316EE27566F}"/>
              </a:ext>
            </a:extLst>
          </p:cNvPr>
          <p:cNvSpPr txBox="1"/>
          <p:nvPr/>
        </p:nvSpPr>
        <p:spPr>
          <a:xfrm>
            <a:off x="4936510" y="2280885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1,000 SF added to the lot, the price goes down $263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CC09CB8E-6B0B-AA46-B950-C566352D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7" y="4650678"/>
            <a:ext cx="1422400" cy="142240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2B441040-10D9-6544-90BA-BF7FE64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41" y="4627668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14:cNvPr>
              <p14:cNvContentPartPr/>
              <p14:nvPr/>
            </p14:nvContentPartPr>
            <p14:xfrm>
              <a:off x="2782522" y="5000810"/>
              <a:ext cx="799200" cy="784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3882" y="4992170"/>
                <a:ext cx="81684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14:cNvPr>
              <p14:cNvContentPartPr/>
              <p14:nvPr/>
            </p14:nvContentPartPr>
            <p14:xfrm>
              <a:off x="5487922" y="5643410"/>
              <a:ext cx="1198800" cy="115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8922" y="5634410"/>
                <a:ext cx="12164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EC0D5A3-AA15-1946-B9ED-A93A35E1B08D}"/>
              </a:ext>
            </a:extLst>
          </p:cNvPr>
          <p:cNvGrpSpPr/>
          <p:nvPr/>
        </p:nvGrpSpPr>
        <p:grpSpPr>
          <a:xfrm>
            <a:off x="7714822" y="1042098"/>
            <a:ext cx="2083879" cy="5030980"/>
            <a:chOff x="3938504" y="913510"/>
            <a:chExt cx="2083879" cy="50309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DD95F5-E06C-0649-9559-0671145BE6CD}"/>
                </a:ext>
              </a:extLst>
            </p:cNvPr>
            <p:cNvSpPr txBox="1"/>
            <p:nvPr/>
          </p:nvSpPr>
          <p:spPr>
            <a:xfrm>
              <a:off x="3938504" y="913510"/>
              <a:ext cx="2083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Basement SF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BEA68-298E-F145-81D3-DDE41F574441}"/>
                </a:ext>
              </a:extLst>
            </p:cNvPr>
            <p:cNvSpPr txBox="1"/>
            <p:nvPr/>
          </p:nvSpPr>
          <p:spPr>
            <a:xfrm>
              <a:off x="3938505" y="2152297"/>
              <a:ext cx="208387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For each 1,000 SF of basement, the price goes down by $19,450.</a:t>
              </a:r>
            </a:p>
          </p:txBody>
        </p:sp>
        <p:pic>
          <p:nvPicPr>
            <p:cNvPr id="30" name="Picture 29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A74D7D1-50F9-644C-9C5B-7961EAD1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195" y="4522090"/>
              <a:ext cx="14224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14:cNvPr>
                <p14:cNvContentPartPr/>
                <p14:nvPr/>
              </p14:nvContentPartPr>
              <p14:xfrm>
                <a:off x="4332960" y="5323725"/>
                <a:ext cx="1029600" cy="263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4320" y="5314725"/>
                  <a:ext cx="104724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1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139996" y="913510"/>
            <a:ext cx="194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139996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floor, the house price goes down by $42,000.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397129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E829B6FB-F3F6-FC4A-8898-5E31AEEB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04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14:cNvPr>
              <p14:cNvContentPartPr/>
              <p14:nvPr/>
            </p14:nvContentPartPr>
            <p14:xfrm>
              <a:off x="2499219" y="5237262"/>
              <a:ext cx="1353960" cy="37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0579" y="5228622"/>
                <a:ext cx="137160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0B83CED-EF93-3A4B-8AB1-3ED187EDD17E}"/>
              </a:ext>
            </a:extLst>
          </p:cNvPr>
          <p:cNvSpPr txBox="1"/>
          <p:nvPr/>
        </p:nvSpPr>
        <p:spPr>
          <a:xfrm>
            <a:off x="4877378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D0684-E157-054D-83F5-A799FA5C8029}"/>
              </a:ext>
            </a:extLst>
          </p:cNvPr>
          <p:cNvSpPr txBox="1"/>
          <p:nvPr/>
        </p:nvSpPr>
        <p:spPr>
          <a:xfrm>
            <a:off x="4877379" y="2152297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2-3 bedrooms is ideal. The price goes down with 3+ bedrooms.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55DFC-C0E9-0549-A83B-82048EE1F47C}"/>
              </a:ext>
            </a:extLst>
          </p:cNvPr>
          <p:cNvCxnSpPr>
            <a:cxnSpLocks/>
          </p:cNvCxnSpPr>
          <p:nvPr/>
        </p:nvCxnSpPr>
        <p:spPr>
          <a:xfrm>
            <a:off x="7212355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23791-7622-A34A-B036-5E8916807CD9}"/>
              </a:ext>
            </a:extLst>
          </p:cNvPr>
          <p:cNvSpPr txBox="1"/>
          <p:nvPr/>
        </p:nvSpPr>
        <p:spPr>
          <a:xfrm>
            <a:off x="7692604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F3D7D-AE73-CA47-9186-3FBD5B06A50B}"/>
              </a:ext>
            </a:extLst>
          </p:cNvPr>
          <p:cNvSpPr txBox="1"/>
          <p:nvPr/>
        </p:nvSpPr>
        <p:spPr>
          <a:xfrm>
            <a:off x="7463454" y="2152297"/>
            <a:ext cx="2313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bathroom, the house price goes up by  17,600</a:t>
            </a: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13753581-8431-1C41-9135-11809FD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10" y="4499080"/>
            <a:ext cx="1422400" cy="14224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8885BF3E-3B78-6045-9471-27B1F27F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07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14:cNvPr>
              <p14:cNvContentPartPr/>
              <p14:nvPr/>
            </p14:nvContentPartPr>
            <p14:xfrm>
              <a:off x="8038522" y="4776822"/>
              <a:ext cx="428760" cy="929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9522" y="4768182"/>
                <a:ext cx="44640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14:cNvPr>
              <p14:cNvContentPartPr/>
              <p14:nvPr/>
            </p14:nvContentPartPr>
            <p14:xfrm>
              <a:off x="5454697" y="5197725"/>
              <a:ext cx="884520" cy="475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6057" y="5189085"/>
                <a:ext cx="90216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3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6FA5B-8B2D-6944-914F-B798BE8B76FB}"/>
              </a:ext>
            </a:extLst>
          </p:cNvPr>
          <p:cNvSpPr txBox="1"/>
          <p:nvPr/>
        </p:nvSpPr>
        <p:spPr>
          <a:xfrm>
            <a:off x="585789" y="4220221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bed, 1 bath, Poor Condition, Not Renovated  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$117,072 non-urban</a:t>
            </a: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$261,602 urban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arden in front of a house&#10;&#10;Description automatically generated">
            <a:extLst>
              <a:ext uri="{FF2B5EF4-FFF2-40B4-BE49-F238E27FC236}">
                <a16:creationId xmlns:a16="http://schemas.microsoft.com/office/drawing/2014/main" id="{8A7F4C88-89D7-E84F-9034-2E110D79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9" y="2175994"/>
            <a:ext cx="2743200" cy="1836265"/>
          </a:xfrm>
          <a:prstGeom prst="rect">
            <a:avLst/>
          </a:prstGeom>
        </p:spPr>
      </p:pic>
      <p:pic>
        <p:nvPicPr>
          <p:cNvPr id="9" name="Picture 8" descr="A large brick building with grass in front of a house&#10;&#10;Description automatically generated">
            <a:extLst>
              <a:ext uri="{FF2B5EF4-FFF2-40B4-BE49-F238E27FC236}">
                <a16:creationId xmlns:a16="http://schemas.microsoft.com/office/drawing/2014/main" id="{4BE60033-5CAB-4245-8CE4-99F45960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63" y="2175994"/>
            <a:ext cx="2743200" cy="1825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BD8E4-6C64-9B47-956C-81CE6586D53D}"/>
              </a:ext>
            </a:extLst>
          </p:cNvPr>
          <p:cNvSpPr/>
          <p:nvPr/>
        </p:nvSpPr>
        <p:spPr>
          <a:xfrm>
            <a:off x="3547359" y="4220221"/>
            <a:ext cx="28455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bed, 2.5 bath, Good Condition, Recently Renovated 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$287,881 non-urban</a:t>
            </a: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432,411 urban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48C7BC64-E056-FB43-946E-230C5849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CE92D-B9E5-6348-9436-918B1DBAD1A6}"/>
              </a:ext>
            </a:extLst>
          </p:cNvPr>
          <p:cNvSpPr/>
          <p:nvPr/>
        </p:nvSpPr>
        <p:spPr>
          <a:xfrm>
            <a:off x="6800850" y="1014413"/>
            <a:ext cx="4529138" cy="452913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006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Suburban homes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by zip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Housing Affordability</a:t>
            </a:r>
          </a:p>
        </p:txBody>
      </p:sp>
    </p:spTree>
    <p:extLst>
      <p:ext uri="{BB962C8B-B14F-4D97-AF65-F5344CB8AC3E}">
        <p14:creationId xmlns:p14="http://schemas.microsoft.com/office/powerpoint/2010/main" val="367979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C68CDB-1978-9841-B943-F4699E75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1" y="995877"/>
            <a:ext cx="3466018" cy="5120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4CE33-449A-5B46-83CE-6E090573FCAA}"/>
              </a:ext>
            </a:extLst>
          </p:cNvPr>
          <p:cNvSpPr/>
          <p:nvPr/>
        </p:nvSpPr>
        <p:spPr>
          <a:xfrm>
            <a:off x="4786859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features predict the price of a home, and by how much?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density, as defined by the ratio of living area to lot area, affect house price?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in price between urban and non-urban homes?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</p:txBody>
      </p:sp>
    </p:spTree>
    <p:extLst>
      <p:ext uri="{BB962C8B-B14F-4D97-AF65-F5344CB8AC3E}">
        <p14:creationId xmlns:p14="http://schemas.microsoft.com/office/powerpoint/2010/main" val="14118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&amp; 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4ADBB-B412-6343-8213-72AB9D329CA1}"/>
              </a:ext>
            </a:extLst>
          </p:cNvPr>
          <p:cNvSpPr/>
          <p:nvPr/>
        </p:nvSpPr>
        <p:spPr>
          <a:xfrm>
            <a:off x="4786859" y="187142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King County Housing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Single-family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 has a major impact on price, this study looks at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18,000 houses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C103A79-1DC2-A649-A88D-346C45A3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7" y="617656"/>
            <a:ext cx="3240771" cy="32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78E9D92-3FFE-914E-9F61-351DCC19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6" y="1390857"/>
            <a:ext cx="7778320" cy="514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C94E0-E911-4644-874D-6659A202F8FD}"/>
              </a:ext>
            </a:extLst>
          </p:cNvPr>
          <p:cNvSpPr txBox="1"/>
          <p:nvPr/>
        </p:nvSpPr>
        <p:spPr>
          <a:xfrm>
            <a:off x="4382124" y="435434"/>
            <a:ext cx="399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Variables Considered</a:t>
            </a:r>
          </a:p>
        </p:txBody>
      </p:sp>
    </p:spTree>
    <p:extLst>
      <p:ext uri="{BB962C8B-B14F-4D97-AF65-F5344CB8AC3E}">
        <p14:creationId xmlns:p14="http://schemas.microsoft.com/office/powerpoint/2010/main" val="283978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house in a garden&#10;&#10;Description automatically generated">
            <a:extLst>
              <a:ext uri="{FF2B5EF4-FFF2-40B4-BE49-F238E27FC236}">
                <a16:creationId xmlns:a16="http://schemas.microsoft.com/office/drawing/2014/main" id="{BB8D42F6-A0ED-744C-ABB8-86063245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3221" cy="446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3" y="1252724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Waterfront Homes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67B6-B62E-1840-ABBD-2E08CB550E3F}"/>
              </a:ext>
            </a:extLst>
          </p:cNvPr>
          <p:cNvSpPr txBox="1"/>
          <p:nvPr/>
        </p:nvSpPr>
        <p:spPr>
          <a:xfrm>
            <a:off x="7066643" y="2233534"/>
            <a:ext cx="444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waterfront home is worth $814,000 more than a non-waterfront home.</a:t>
            </a:r>
          </a:p>
        </p:txBody>
      </p:sp>
    </p:spTree>
    <p:extLst>
      <p:ext uri="{BB962C8B-B14F-4D97-AF65-F5344CB8AC3E}">
        <p14:creationId xmlns:p14="http://schemas.microsoft.com/office/powerpoint/2010/main" val="74315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Recently Renovated</a:t>
            </a:r>
          </a:p>
        </p:txBody>
      </p:sp>
      <p:pic>
        <p:nvPicPr>
          <p:cNvPr id="6" name="Picture 5" descr="A kitchen with wooden cabinets and a window&#10;&#10;Description automatically generated">
            <a:extLst>
              <a:ext uri="{FF2B5EF4-FFF2-40B4-BE49-F238E27FC236}">
                <a16:creationId xmlns:a16="http://schemas.microsoft.com/office/drawing/2014/main" id="{75A952A0-F6A5-6745-80D8-AA383222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506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FBFA7-BE25-9947-AD49-5EEFAFD4D620}"/>
              </a:ext>
            </a:extLst>
          </p:cNvPr>
          <p:cNvSpPr txBox="1"/>
          <p:nvPr/>
        </p:nvSpPr>
        <p:spPr>
          <a:xfrm>
            <a:off x="7066643" y="2233534"/>
            <a:ext cx="423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recently renovated home is worth $153,000 more than a non-renovated home.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Recent defined as renovated after 2000.</a:t>
            </a:r>
          </a:p>
        </p:txBody>
      </p:sp>
    </p:spTree>
    <p:extLst>
      <p:ext uri="{BB962C8B-B14F-4D97-AF65-F5344CB8AC3E}">
        <p14:creationId xmlns:p14="http://schemas.microsoft.com/office/powerpoint/2010/main" val="9356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Condition</a:t>
            </a:r>
          </a:p>
        </p:txBody>
      </p:sp>
      <p:pic>
        <p:nvPicPr>
          <p:cNvPr id="3" name="Picture 2" descr="A garden in front of a house&#10;&#10;Description automatically generated">
            <a:extLst>
              <a:ext uri="{FF2B5EF4-FFF2-40B4-BE49-F238E27FC236}">
                <a16:creationId xmlns:a16="http://schemas.microsoft.com/office/drawing/2014/main" id="{000A9196-26CD-E243-8CB1-B70A7D9B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523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40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Homes in good condition worth $36,700 more than homes needing repairs. </a:t>
            </a:r>
          </a:p>
        </p:txBody>
      </p:sp>
    </p:spTree>
    <p:extLst>
      <p:ext uri="{BB962C8B-B14F-4D97-AF65-F5344CB8AC3E}">
        <p14:creationId xmlns:p14="http://schemas.microsoft.com/office/powerpoint/2010/main" val="268175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Density</a:t>
            </a:r>
          </a:p>
        </p:txBody>
      </p:sp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A2500383-F324-2446-BD3E-A200A3D6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496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1C956-479D-4744-B0BA-B9539314FFAD}"/>
              </a:ext>
            </a:extLst>
          </p:cNvPr>
          <p:cNvSpPr txBox="1"/>
          <p:nvPr/>
        </p:nvSpPr>
        <p:spPr>
          <a:xfrm>
            <a:off x="7066642" y="1959760"/>
            <a:ext cx="4772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total SF / lot SF.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density - baseline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Mid-density + $18,000 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Density + $119, 000</a:t>
            </a:r>
          </a:p>
        </p:txBody>
      </p:sp>
    </p:spTree>
    <p:extLst>
      <p:ext uri="{BB962C8B-B14F-4D97-AF65-F5344CB8AC3E}">
        <p14:creationId xmlns:p14="http://schemas.microsoft.com/office/powerpoint/2010/main" val="284621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2" y="1252724"/>
            <a:ext cx="41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Urban vs. Non-urban</a:t>
            </a:r>
          </a:p>
        </p:txBody>
      </p:sp>
      <p:pic>
        <p:nvPicPr>
          <p:cNvPr id="3" name="Picture 2" descr="A hous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9E12F692-CB7F-9B48-B112-D42E41AA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" y="-1"/>
            <a:ext cx="6700604" cy="446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0DEF4-8F55-7942-B827-C6FF05DA458E}"/>
              </a:ext>
            </a:extLst>
          </p:cNvPr>
          <p:cNvSpPr txBox="1"/>
          <p:nvPr/>
        </p:nvSpPr>
        <p:spPr>
          <a:xfrm>
            <a:off x="7066643" y="2233534"/>
            <a:ext cx="423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urban home is worth $144,000 more than a non-urban home.</a:t>
            </a:r>
          </a:p>
        </p:txBody>
      </p:sp>
    </p:spTree>
    <p:extLst>
      <p:ext uri="{BB962C8B-B14F-4D97-AF65-F5344CB8AC3E}">
        <p14:creationId xmlns:p14="http://schemas.microsoft.com/office/powerpoint/2010/main" val="9572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331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 Marie Wholean</dc:creator>
  <cp:lastModifiedBy>Clair Marie Wholean</cp:lastModifiedBy>
  <cp:revision>36</cp:revision>
  <dcterms:created xsi:type="dcterms:W3CDTF">2020-07-08T23:38:11Z</dcterms:created>
  <dcterms:modified xsi:type="dcterms:W3CDTF">2020-07-09T19:29:06Z</dcterms:modified>
</cp:coreProperties>
</file>